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04efd9fe6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04efd9fe6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804efd9fe6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804efd9fe6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04efd9fe6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04efd9fe6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04efd9fe6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04efd9fe6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804efd9fe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804efd9fe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04efd9fe6_0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04efd9fe6_0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Observation tower</a:t>
            </a:r>
            <a:r>
              <a:rPr lang="cs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Hard</a:t>
            </a:r>
            <a:endParaRPr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u="sng">
                <a:solidFill>
                  <a:srgbClr val="000000"/>
                </a:solidFill>
              </a:rPr>
              <a:t>Observation tower</a:t>
            </a:r>
            <a:r>
              <a:rPr i="1" lang="cs" u="sng">
                <a:solidFill>
                  <a:srgbClr val="000000"/>
                </a:solidFill>
              </a:rPr>
              <a:t> </a:t>
            </a:r>
            <a:r>
              <a:rPr i="1" lang="cs" u="sng">
                <a:solidFill>
                  <a:srgbClr val="000000"/>
                </a:solidFill>
              </a:rPr>
              <a:t>Hard</a:t>
            </a:r>
            <a:endParaRPr i="1"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4719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" sz="2836">
                <a:solidFill>
                  <a:srgbClr val="000000"/>
                </a:solidFill>
              </a:rPr>
              <a:t>Observation</a:t>
            </a:r>
            <a:r>
              <a:rPr lang="cs" sz="2836">
                <a:solidFill>
                  <a:srgbClr val="000000"/>
                </a:solidFill>
              </a:rPr>
              <a:t> </a:t>
            </a:r>
            <a:r>
              <a:rPr lang="cs" sz="2836">
                <a:solidFill>
                  <a:srgbClr val="000000"/>
                </a:solidFill>
              </a:rPr>
              <a:t>tower Hard </a:t>
            </a:r>
            <a:r>
              <a:rPr lang="cs" sz="2736">
                <a:solidFill>
                  <a:srgbClr val="000000"/>
                </a:solidFill>
              </a:rPr>
              <a:t>is located at </a:t>
            </a:r>
            <a:r>
              <a:rPr b="1" lang="cs" sz="2736">
                <a:solidFill>
                  <a:srgbClr val="000000"/>
                </a:solidFill>
              </a:rPr>
              <a:t>Hornická street</a:t>
            </a:r>
            <a:r>
              <a:rPr lang="cs" sz="2736">
                <a:solidFill>
                  <a:srgbClr val="000000"/>
                </a:solidFill>
              </a:rPr>
              <a:t>, just above the hospital directly in the city of Sokolov. The lookout tower is at an altitude of </a:t>
            </a:r>
            <a:r>
              <a:rPr b="1" lang="cs" sz="2736">
                <a:solidFill>
                  <a:srgbClr val="000000"/>
                </a:solidFill>
              </a:rPr>
              <a:t>461 m</a:t>
            </a:r>
            <a:r>
              <a:rPr lang="cs" sz="2736">
                <a:solidFill>
                  <a:srgbClr val="000000"/>
                </a:solidFill>
              </a:rPr>
              <a:t>. The lookout tower is accessible all year round. </a:t>
            </a:r>
            <a:r>
              <a:rPr b="1" lang="cs" sz="2736">
                <a:solidFill>
                  <a:srgbClr val="000000"/>
                </a:solidFill>
              </a:rPr>
              <a:t>Hard</a:t>
            </a:r>
            <a:r>
              <a:rPr lang="cs" sz="2736">
                <a:solidFill>
                  <a:srgbClr val="000000"/>
                </a:solidFill>
              </a:rPr>
              <a:t> is the modern name for the Hartberg hill.</a:t>
            </a:r>
            <a:endParaRPr sz="2736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150" y="1266325"/>
            <a:ext cx="3781850" cy="24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41750" y="445025"/>
            <a:ext cx="86907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00"/>
                </a:solidFill>
              </a:rPr>
              <a:t>HISTORY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211025" y="1152425"/>
            <a:ext cx="8621400" cy="10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7501">
                <a:solidFill>
                  <a:srgbClr val="000000"/>
                </a:solidFill>
              </a:rPr>
              <a:t>In the years 1908-1933, a wooden observation tower stood on the site height 18 m. Then a </a:t>
            </a:r>
            <a:r>
              <a:rPr lang="cs" sz="7501">
                <a:solidFill>
                  <a:srgbClr val="000000"/>
                </a:solidFill>
              </a:rPr>
              <a:t>monument</a:t>
            </a:r>
            <a:r>
              <a:rPr lang="cs" sz="7501">
                <a:solidFill>
                  <a:srgbClr val="000000"/>
                </a:solidFill>
              </a:rPr>
              <a:t> to the victims of the First World War on the spot.</a:t>
            </a:r>
            <a:endParaRPr sz="7501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501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501">
                <a:solidFill>
                  <a:srgbClr val="000000"/>
                </a:solidFill>
              </a:rPr>
              <a:t> </a:t>
            </a:r>
            <a:endParaRPr sz="2716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7300" y="2175700"/>
            <a:ext cx="1794999" cy="23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007550" y="2175725"/>
            <a:ext cx="5432400" cy="24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50">
                <a:latin typeface="Open Sans"/>
                <a:ea typeface="Open Sans"/>
                <a:cs typeface="Open Sans"/>
                <a:sym typeface="Open Sans"/>
              </a:rPr>
              <a:t>The observation tower was built in </a:t>
            </a:r>
            <a:r>
              <a:rPr b="1" lang="cs" sz="1850">
                <a:latin typeface="Open Sans"/>
                <a:ea typeface="Open Sans"/>
                <a:cs typeface="Open Sans"/>
                <a:sym typeface="Open Sans"/>
              </a:rPr>
              <a:t>2001</a:t>
            </a:r>
            <a:r>
              <a:rPr lang="cs" sz="1850">
                <a:latin typeface="Open Sans"/>
                <a:ea typeface="Open Sans"/>
                <a:cs typeface="Open Sans"/>
                <a:sym typeface="Open Sans"/>
              </a:rPr>
              <a:t> on the site of the dilapidated memorial to the victims of the </a:t>
            </a:r>
            <a:r>
              <a:rPr b="1" lang="cs" sz="1850">
                <a:latin typeface="Open Sans"/>
                <a:ea typeface="Open Sans"/>
                <a:cs typeface="Open Sans"/>
                <a:sym typeface="Open Sans"/>
              </a:rPr>
              <a:t>First World War</a:t>
            </a:r>
            <a:r>
              <a:rPr lang="cs" sz="1850">
                <a:latin typeface="Open Sans"/>
                <a:ea typeface="Open Sans"/>
                <a:cs typeface="Open Sans"/>
                <a:sym typeface="Open Sans"/>
              </a:rPr>
              <a:t> and even older observation deck, known as the </a:t>
            </a:r>
            <a:r>
              <a:rPr b="1" lang="cs" sz="1850">
                <a:latin typeface="Open Sans"/>
                <a:ea typeface="Open Sans"/>
                <a:cs typeface="Open Sans"/>
                <a:sym typeface="Open Sans"/>
              </a:rPr>
              <a:t>Dust tower.</a:t>
            </a:r>
            <a:endParaRPr b="1" sz="185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850">
                <a:latin typeface="Open Sans"/>
                <a:ea typeface="Open Sans"/>
                <a:cs typeface="Open Sans"/>
                <a:sym typeface="Open Sans"/>
              </a:rPr>
              <a:t>The observation tower is a replica from the original tower from </a:t>
            </a:r>
            <a:r>
              <a:rPr b="1" lang="cs" sz="1850">
                <a:latin typeface="Open Sans"/>
                <a:ea typeface="Open Sans"/>
                <a:cs typeface="Open Sans"/>
                <a:sym typeface="Open Sans"/>
              </a:rPr>
              <a:t>1908.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00"/>
                </a:solidFill>
              </a:rPr>
              <a:t>OBSERVATION TOWER TODAY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" sz="7400">
                <a:solidFill>
                  <a:srgbClr val="000000"/>
                </a:solidFill>
              </a:rPr>
              <a:t>The observation tower was ceremonially opened on 26 April 2001 at the place where the lookout had previously stood. Today’s observation tower is about 4 m lower than the original one from which it differs only in small details.</a:t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400">
                <a:solidFill>
                  <a:srgbClr val="000000"/>
                </a:solidFill>
              </a:rPr>
              <a:t>Today, the observation tower is </a:t>
            </a:r>
            <a:r>
              <a:rPr b="1" lang="cs" sz="7400">
                <a:solidFill>
                  <a:srgbClr val="000000"/>
                </a:solidFill>
              </a:rPr>
              <a:t>14.5 </a:t>
            </a:r>
            <a:r>
              <a:rPr lang="cs" sz="7400">
                <a:solidFill>
                  <a:srgbClr val="000000"/>
                </a:solidFill>
              </a:rPr>
              <a:t>meters high.</a:t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400">
                <a:solidFill>
                  <a:srgbClr val="000000"/>
                </a:solidFill>
              </a:rPr>
              <a:t>The observation tower has a viewing platform at</a:t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400">
                <a:solidFill>
                  <a:srgbClr val="000000"/>
                </a:solidFill>
              </a:rPr>
              <a:t>a height of </a:t>
            </a:r>
            <a:r>
              <a:rPr b="1" lang="cs" sz="7400">
                <a:solidFill>
                  <a:srgbClr val="000000"/>
                </a:solidFill>
              </a:rPr>
              <a:t>12</a:t>
            </a:r>
            <a:r>
              <a:rPr lang="cs" sz="7400">
                <a:solidFill>
                  <a:srgbClr val="000000"/>
                </a:solidFill>
              </a:rPr>
              <a:t> m. </a:t>
            </a:r>
            <a:r>
              <a:rPr b="1" lang="cs" sz="7400">
                <a:solidFill>
                  <a:srgbClr val="000000"/>
                </a:solidFill>
              </a:rPr>
              <a:t>55 </a:t>
            </a:r>
            <a:r>
              <a:rPr lang="cs" sz="7400">
                <a:solidFill>
                  <a:srgbClr val="000000"/>
                </a:solidFill>
              </a:rPr>
              <a:t>steps will take you to the top.</a:t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6126" y="2571750"/>
            <a:ext cx="2666174" cy="19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00"/>
                </a:solidFill>
              </a:rPr>
              <a:t>ACCESS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466575" y="1329750"/>
            <a:ext cx="4830300" cy="3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Visitors can reach the observation tower from the center of Sokolov on foot,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by bike, car, and public transport</a:t>
            </a:r>
            <a:r>
              <a:rPr lang="cs">
                <a:solidFill>
                  <a:srgbClr val="000000"/>
                </a:solidFill>
              </a:rPr>
              <a:t>. There is also the possibility of parking.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The observation tower is</a:t>
            </a:r>
            <a:r>
              <a:rPr b="1" lang="cs">
                <a:solidFill>
                  <a:srgbClr val="000000"/>
                </a:solidFill>
              </a:rPr>
              <a:t> locked</a:t>
            </a:r>
            <a:r>
              <a:rPr lang="cs">
                <a:solidFill>
                  <a:srgbClr val="000000"/>
                </a:solidFill>
              </a:rPr>
              <a:t> and keys can be </a:t>
            </a:r>
            <a:r>
              <a:rPr b="1" lang="cs">
                <a:solidFill>
                  <a:srgbClr val="000000"/>
                </a:solidFill>
              </a:rPr>
              <a:t>borrowed</a:t>
            </a:r>
            <a:r>
              <a:rPr lang="cs">
                <a:solidFill>
                  <a:srgbClr val="000000"/>
                </a:solidFill>
              </a:rPr>
              <a:t> from the local police station.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250" y="1358725"/>
            <a:ext cx="2535925" cy="34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159500"/>
            <a:ext cx="8520600" cy="9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u="sng">
                <a:solidFill>
                  <a:srgbClr val="000000"/>
                </a:solidFill>
              </a:rPr>
              <a:t>VIEW</a:t>
            </a:r>
            <a:endParaRPr u="sng">
              <a:solidFill>
                <a:srgbClr val="000000"/>
              </a:solidFill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782550"/>
            <a:ext cx="8520600" cy="37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000000"/>
                </a:solidFill>
              </a:rPr>
              <a:t>The view </a:t>
            </a:r>
            <a:r>
              <a:rPr lang="cs">
                <a:solidFill>
                  <a:srgbClr val="000000"/>
                </a:solidFill>
              </a:rPr>
              <a:t>is circular from two glass floors.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Unfortunately, the view from the observation tower is partially limited by mature trees.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You can see part of Sokolov, in the northern direction of the Ore mountains.                                                                         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04000"/>
            <a:ext cx="3035100" cy="1723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275" y="2304000"/>
            <a:ext cx="2253450" cy="169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459525" y="2304000"/>
            <a:ext cx="2994600" cy="18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Open Sans"/>
                <a:ea typeface="Open Sans"/>
                <a:cs typeface="Open Sans"/>
                <a:sym typeface="Open Sans"/>
              </a:rPr>
              <a:t>Hard Hill 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is located about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a kilometer away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from the </a:t>
            </a:r>
            <a:r>
              <a:rPr b="1" lang="cs" sz="1800">
                <a:latin typeface="Open Sans"/>
                <a:ea typeface="Open Sans"/>
                <a:cs typeface="Open Sans"/>
                <a:sym typeface="Open Sans"/>
              </a:rPr>
              <a:t>Sokol castle</a:t>
            </a: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latin typeface="Open Sans"/>
                <a:ea typeface="Open Sans"/>
                <a:cs typeface="Open Sans"/>
                <a:sym typeface="Open Sans"/>
              </a:rPr>
              <a:t>and so it would be a shame to not combine the visit with his </a:t>
            </a:r>
            <a:r>
              <a:rPr b="1" lang="cs" sz="1800">
                <a:latin typeface="Open Sans"/>
                <a:ea typeface="Open Sans"/>
                <a:cs typeface="Open Sans"/>
                <a:sym typeface="Open Sans"/>
              </a:rPr>
              <a:t>tour.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51AB2A"/>
            </a:gs>
            <a:gs pos="100000">
              <a:srgbClr val="203E13"/>
            </a:gs>
          </a:gsLst>
          <a:lin ang="5400012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311700" y="292400"/>
            <a:ext cx="8520600" cy="42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cs" sz="4000">
                <a:solidFill>
                  <a:srgbClr val="000000"/>
                </a:solidFill>
              </a:rPr>
              <a:t>Thank you for your attention</a:t>
            </a:r>
            <a:endParaRPr b="1" sz="4000">
              <a:solidFill>
                <a:srgbClr val="000000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4552" y="2386075"/>
            <a:ext cx="3289275" cy="217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800" y="2386063"/>
            <a:ext cx="2726975" cy="2045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0" y="1575550"/>
            <a:ext cx="9144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latin typeface="Open Sans"/>
                <a:ea typeface="Open Sans"/>
                <a:cs typeface="Open Sans"/>
                <a:sym typeface="Open Sans"/>
              </a:rPr>
              <a:t>Václav Tomášek</a:t>
            </a:r>
            <a:endParaRPr b="1"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